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4" r:id="rId6"/>
    <p:sldId id="271" r:id="rId7"/>
    <p:sldId id="265" r:id="rId8"/>
    <p:sldId id="258" r:id="rId9"/>
    <p:sldId id="270" r:id="rId10"/>
    <p:sldId id="259" r:id="rId11"/>
    <p:sldId id="278" r:id="rId12"/>
    <p:sldId id="279" r:id="rId13"/>
    <p:sldId id="262" r:id="rId14"/>
    <p:sldId id="263" r:id="rId15"/>
  </p:sldIdLst>
  <p:sldSz cx="9144000" cy="5143500" type="screen16x9"/>
  <p:notesSz cx="6858000" cy="9144000"/>
  <p:embeddedFontLst>
    <p:embeddedFont>
      <p:font typeface="Montserrat" panose="00000500000000000000"/>
      <p:regular r:id="rId19"/>
    </p:embeddedFont>
    <p:embeddedFont>
      <p:font typeface="Lato" panose="020F0502020204030203"/>
      <p:regular r:id="rId20"/>
    </p:embeddedFont>
    <p:embeddedFont>
      <p:font typeface="Bahnschrift SemiBold" panose="020B0502040204020203" charset="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6"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9" d="100"/>
          <a:sy n="119" d="100"/>
        </p:scale>
        <p:origin x="418" y="96"/>
      </p:cViewPr>
      <p:guideLst>
        <p:guide orient="horz" pos="161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8"/>
        <p:cNvGrpSpPr/>
        <p:nvPr/>
      </p:nvGrpSpPr>
      <p:grpSpPr>
        <a:xfrm>
          <a:off x="0" y="0"/>
          <a:ext cx="0" cy="0"/>
          <a:chOff x="0" y="0"/>
          <a:chExt cx="0" cy="0"/>
        </a:xfrm>
      </p:grpSpPr>
      <p:sp>
        <p:nvSpPr>
          <p:cNvPr id="239" name="Google Shape;239;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0" Type="http://schemas.openxmlformats.org/officeDocument/2006/relationships/slideLayout" Target="../slideLayouts/slideLayout10.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0" y="153670"/>
            <a:ext cx="6630035" cy="217551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solidFill>
                  <a:schemeClr val="bg1"/>
                </a:solidFill>
                <a:latin typeface="Times New Roman" panose="02020603050405020304" pitchFamily="18" charset="0"/>
                <a:cs typeface="Times New Roman" panose="02020603050405020304" pitchFamily="18" charset="0"/>
              </a:rPr>
              <a:t>REAL-TIME VEHICLE DETECTION AND ADAPTIVE HEADLIGHT SYSTEM</a:t>
            </a:r>
            <a:endParaRPr sz="3200" b="1" dirty="0">
              <a:solidFill>
                <a:schemeClr val="bg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3200" b="1" dirty="0">
              <a:solidFill>
                <a:schemeClr val="bg1"/>
              </a:solidFill>
              <a:latin typeface="Times New Roman" panose="02020603050405020304" pitchFamily="18" charset="0"/>
              <a:cs typeface="Times New Roman" panose="02020603050405020304" pitchFamily="18" charset="0"/>
            </a:endParaRPr>
          </a:p>
        </p:txBody>
      </p:sp>
      <p:sp>
        <p:nvSpPr>
          <p:cNvPr id="229" name="Google Shape;229;p17"/>
          <p:cNvSpPr txBox="1"/>
          <p:nvPr/>
        </p:nvSpPr>
        <p:spPr>
          <a:xfrm>
            <a:off x="94615" y="3636010"/>
            <a:ext cx="3059430" cy="1314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i="1"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Presented by</a:t>
            </a:r>
            <a:r>
              <a:rPr lang="en-IN" altLang="en-GB" sz="1800" i="1"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sz="1800" i="1"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l" rtl="0">
              <a:spcBef>
                <a:spcPts val="0"/>
              </a:spcBef>
              <a:spcAft>
                <a:spcPts val="0"/>
              </a:spcAft>
              <a:buNone/>
            </a:pPr>
            <a:r>
              <a:rPr lang="en-IN"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PRIYANSHU SINGH</a:t>
            </a:r>
            <a:endParaRPr lang="en-IN"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l" rtl="0">
              <a:spcBef>
                <a:spcPts val="0"/>
              </a:spcBef>
              <a:spcAft>
                <a:spcPts val="0"/>
              </a:spcAft>
              <a:buNone/>
            </a:pPr>
            <a:r>
              <a:rPr lang="en-IN"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P.SAI CHARAN</a:t>
            </a:r>
            <a:endParaRPr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l" rtl="0">
              <a:spcBef>
                <a:spcPts val="0"/>
              </a:spcBef>
              <a:spcAft>
                <a:spcPts val="0"/>
              </a:spcAft>
              <a:buNone/>
            </a:pPr>
            <a:r>
              <a:rPr lang="en-IN" altLang="en-GB"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R.SIVA KUMAR</a:t>
            </a:r>
            <a:endParaRPr lang="en-IN" altLang="en-GB"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l" rtl="0">
              <a:spcBef>
                <a:spcPts val="0"/>
              </a:spcBef>
              <a:spcAft>
                <a:spcPts val="0"/>
              </a:spcAft>
              <a:buNone/>
            </a:pPr>
            <a:r>
              <a:rPr lang="en-IN"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SAI KUMAR B</a:t>
            </a:r>
            <a:endParaRPr lang="en-IN" sz="1300"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 name="Text Box 1"/>
          <p:cNvSpPr txBox="1"/>
          <p:nvPr/>
        </p:nvSpPr>
        <p:spPr>
          <a:xfrm>
            <a:off x="6630670" y="3909060"/>
            <a:ext cx="3180080" cy="1124585"/>
          </a:xfrm>
          <a:prstGeom prst="rect">
            <a:avLst/>
          </a:prstGeom>
          <a:noFill/>
        </p:spPr>
        <p:txBody>
          <a:bodyPr wrap="square" rtlCol="0">
            <a:noAutofit/>
          </a:bodyPr>
          <a:p>
            <a:r>
              <a:rPr lang="en-IN" altLang="en-US" sz="1800">
                <a:solidFill>
                  <a:schemeClr val="bg1"/>
                </a:solidFill>
                <a:latin typeface="Times New Roman" panose="02020603050405020304" pitchFamily="18" charset="0"/>
                <a:cs typeface="Times New Roman" panose="02020603050405020304" pitchFamily="18" charset="0"/>
              </a:rPr>
              <a:t>Guided by:</a:t>
            </a:r>
            <a:endParaRPr lang="en-IN" altLang="en-US" sz="1800">
              <a:solidFill>
                <a:schemeClr val="bg1"/>
              </a:solidFill>
              <a:latin typeface="Times New Roman" panose="02020603050405020304" pitchFamily="18" charset="0"/>
              <a:cs typeface="Times New Roman" panose="02020603050405020304" pitchFamily="18" charset="0"/>
            </a:endParaRPr>
          </a:p>
          <a:p>
            <a:r>
              <a:rPr lang="en-IN" altLang="en-US" sz="1800">
                <a:solidFill>
                  <a:schemeClr val="bg1"/>
                </a:solidFill>
                <a:latin typeface="Times New Roman" panose="02020603050405020304" pitchFamily="18" charset="0"/>
                <a:cs typeface="Times New Roman" panose="02020603050405020304" pitchFamily="18" charset="0"/>
              </a:rPr>
              <a:t>Sarath sir</a:t>
            </a:r>
            <a:endParaRPr lang="en-IN" altLang="en-US" sz="1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547370" y="393700"/>
            <a:ext cx="7788910" cy="914400"/>
          </a:xfrm>
        </p:spPr>
        <p:txBody>
          <a:bodyPr/>
          <a:p>
            <a:r>
              <a:rPr lang="en-IN" altLang="en-US" sz="2800" b="1">
                <a:latin typeface="Times New Roman" panose="02020603050405020304" pitchFamily="18" charset="0"/>
                <a:cs typeface="Times New Roman" panose="02020603050405020304" pitchFamily="18" charset="0"/>
              </a:rPr>
              <a:t>PROTOTYPE</a:t>
            </a:r>
            <a:endParaRPr lang="en-IN" altLang="en-US" sz="2800" b="1">
              <a:latin typeface="Times New Roman" panose="02020603050405020304" pitchFamily="18" charset="0"/>
              <a:cs typeface="Times New Roman" panose="02020603050405020304" pitchFamily="18" charset="0"/>
            </a:endParaRPr>
          </a:p>
        </p:txBody>
      </p:sp>
      <p:pic>
        <p:nvPicPr>
          <p:cNvPr id="5" name="Picture 4" descr="31f1710d-8776-43e3-8a27-45ba524d9bd6"/>
          <p:cNvPicPr>
            <a:picLocks noChangeAspect="1"/>
          </p:cNvPicPr>
          <p:nvPr/>
        </p:nvPicPr>
        <p:blipFill>
          <a:blip r:embed="rId1"/>
          <a:stretch>
            <a:fillRect/>
          </a:stretch>
        </p:blipFill>
        <p:spPr>
          <a:xfrm>
            <a:off x="370205" y="1164590"/>
            <a:ext cx="4109720" cy="3632835"/>
          </a:xfrm>
          <a:prstGeom prst="rect">
            <a:avLst/>
          </a:prstGeom>
        </p:spPr>
      </p:pic>
      <p:pic>
        <p:nvPicPr>
          <p:cNvPr id="6" name="Picture 5" descr="11c95507-cc5b-4bc4-99e7-2e9bcb1725c1"/>
          <p:cNvPicPr>
            <a:picLocks noChangeAspect="1"/>
          </p:cNvPicPr>
          <p:nvPr/>
        </p:nvPicPr>
        <p:blipFill>
          <a:blip r:embed="rId2"/>
          <a:srcRect l="16036" t="18457" r="19500" b="6741"/>
          <a:stretch>
            <a:fillRect/>
          </a:stretch>
        </p:blipFill>
        <p:spPr>
          <a:xfrm>
            <a:off x="4749800" y="1164590"/>
            <a:ext cx="4251325" cy="3632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5" name="Google Shape;285;p23"/>
          <p:cNvSpPr txBox="1"/>
          <p:nvPr/>
        </p:nvSpPr>
        <p:spPr>
          <a:xfrm>
            <a:off x="244475" y="307975"/>
            <a:ext cx="4208145" cy="5816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a:solidFill>
                  <a:schemeClr val="lt1"/>
                </a:solidFill>
                <a:latin typeface="Times New Roman" panose="02020603050405020304" pitchFamily="18" charset="0"/>
                <a:ea typeface="Lato" panose="020F0502020204030203"/>
                <a:cs typeface="Times New Roman" panose="02020603050405020304" pitchFamily="18" charset="0"/>
                <a:sym typeface="Lato" panose="020F0502020204030203"/>
              </a:rPr>
              <a:t>CONCLUSION</a:t>
            </a:r>
            <a:endParaRPr lang="en-IN" sz="2800" b="1" dirty="0">
              <a:solidFill>
                <a:schemeClr val="lt1"/>
              </a:solidFill>
              <a:latin typeface="Times New Roman" panose="02020603050405020304" pitchFamily="18" charset="0"/>
              <a:ea typeface="Lato" panose="020F0502020204030203"/>
              <a:cs typeface="Times New Roman" panose="02020603050405020304" pitchFamily="18" charset="0"/>
              <a:sym typeface="Lato" panose="020F0502020204030203"/>
            </a:endParaRPr>
          </a:p>
        </p:txBody>
      </p:sp>
      <p:sp>
        <p:nvSpPr>
          <p:cNvPr id="2" name="TextBox 1"/>
          <p:cNvSpPr txBox="1"/>
          <p:nvPr/>
        </p:nvSpPr>
        <p:spPr>
          <a:xfrm>
            <a:off x="361950" y="889635"/>
            <a:ext cx="7913370" cy="3808095"/>
          </a:xfrm>
          <a:prstGeom prst="rect">
            <a:avLst/>
          </a:prstGeom>
          <a:noFill/>
        </p:spPr>
        <p:txBody>
          <a:bodyPr wrap="square" rtlCol="0">
            <a:noAutofit/>
          </a:bodyPr>
          <a:lstStyle/>
          <a:p>
            <a:pPr>
              <a:lnSpc>
                <a:spcPct val="150000"/>
              </a:lnSpc>
            </a:pPr>
            <a:r>
              <a:rPr lang="en-US" altLang="en-US" sz="2000" dirty="0">
                <a:solidFill>
                  <a:schemeClr val="bg1"/>
                </a:solidFill>
                <a:latin typeface="Times New Roman" panose="02020603050405020304" pitchFamily="18" charset="0"/>
                <a:cs typeface="Times New Roman" panose="02020603050405020304" pitchFamily="18" charset="0"/>
              </a:rPr>
              <a:t>The Real-Time Vehicle Detection &amp; Adaptive Headlight System is an innovative solution designed to enhance road safety and driving comfort, particularly during night</a:t>
            </a:r>
            <a:r>
              <a:rPr lang="en-IN" altLang="en-US" sz="2000" dirty="0">
                <a:solidFill>
                  <a:schemeClr val="bg1"/>
                </a:solidFill>
                <a:latin typeface="Times New Roman" panose="02020603050405020304" pitchFamily="18" charset="0"/>
                <a:cs typeface="Times New Roman" panose="02020603050405020304" pitchFamily="18" charset="0"/>
              </a:rPr>
              <a:t> </a:t>
            </a:r>
            <a:r>
              <a:rPr lang="en-US" altLang="en-US" sz="2000" dirty="0">
                <a:solidFill>
                  <a:schemeClr val="bg1"/>
                </a:solidFill>
                <a:latin typeface="Times New Roman" panose="02020603050405020304" pitchFamily="18" charset="0"/>
                <a:cs typeface="Times New Roman" panose="02020603050405020304" pitchFamily="18" charset="0"/>
              </a:rPr>
              <a:t>time and adverse weather conditions. By integrating sensors like DHT11, LDR, Ultrasonic, and advanced components such as LEDs, LM393, and L298N, the system dynamically adjusts headlight brightness, beam direction, and mode based on real-time environmental and traffic data. The use of ESP32 for cloud-based monitoring ensures proactive safety alerts and efficient traffic management.</a:t>
            </a:r>
            <a:endParaRPr lang="en-US"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290"/>
        <p:cNvGrpSpPr/>
        <p:nvPr/>
      </p:nvGrpSpPr>
      <p:grpSpPr>
        <a:xfrm>
          <a:off x="0" y="0"/>
          <a:ext cx="0" cy="0"/>
          <a:chOff x="0" y="0"/>
          <a:chExt cx="0" cy="0"/>
        </a:xfrm>
      </p:grpSpPr>
      <p:sp>
        <p:nvSpPr>
          <p:cNvPr id="291" name="Google Shape;291;p24"/>
          <p:cNvSpPr txBox="1"/>
          <p:nvPr/>
        </p:nvSpPr>
        <p:spPr>
          <a:xfrm>
            <a:off x="1563500" y="1432000"/>
            <a:ext cx="4208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lt1"/>
              </a:solidFill>
              <a:latin typeface="Lato" panose="020F0502020204030203"/>
              <a:ea typeface="Lato" panose="020F0502020204030203"/>
              <a:cs typeface="Lato" panose="020F0502020204030203"/>
              <a:sym typeface="Lato" panose="020F0502020204030203"/>
            </a:endParaRPr>
          </a:p>
        </p:txBody>
      </p:sp>
      <p:sp>
        <p:nvSpPr>
          <p:cNvPr id="292" name="Google Shape;292;p24"/>
          <p:cNvSpPr txBox="1"/>
          <p:nvPr/>
        </p:nvSpPr>
        <p:spPr>
          <a:xfrm>
            <a:off x="2805550" y="1760775"/>
            <a:ext cx="4208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5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3" name="Google Shape;293;p24"/>
          <p:cNvSpPr/>
          <p:nvPr/>
        </p:nvSpPr>
        <p:spPr>
          <a:xfrm>
            <a:off x="1563500" y="2016450"/>
            <a:ext cx="5803215" cy="1219973"/>
          </a:xfrm>
          <a:prstGeom prst="rect">
            <a:avLst/>
          </a:prstGeom>
        </p:spPr>
        <p:txBody>
          <a:bodyPr>
            <a:prstTxWarp prst="textPlain">
              <a:avLst/>
            </a:prstTxWarp>
          </a:bodyPr>
          <a:lstStyle/>
          <a:p>
            <a:pPr lvl="0" algn="ctr"/>
            <a:endParaRPr b="0" i="0" dirty="0">
              <a:ln w="9525" cap="flat" cmpd="sng">
                <a:solidFill>
                  <a:schemeClr val="dk2"/>
                </a:solidFill>
                <a:prstDash val="solid"/>
                <a:round/>
                <a:headEnd type="none" w="sm" len="sm"/>
                <a:tailEnd type="none" w="sm" len="sm"/>
              </a:ln>
              <a:solidFill>
                <a:schemeClr val="lt2"/>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3492500" y="1644650"/>
            <a:ext cx="3359785" cy="372110"/>
          </a:xfrm>
          <a:prstGeom prst="rect">
            <a:avLst/>
          </a:prstGeom>
          <a:noFill/>
        </p:spPr>
        <p:txBody>
          <a:bodyPr wrap="square" rtlCol="0">
            <a:noAutofit/>
          </a:bodyPr>
          <a:p>
            <a:r>
              <a:rPr lang="en-IN" altLang="en-US" sz="2800" b="1">
                <a:latin typeface="Times New Roman" panose="02020603050405020304" pitchFamily="18" charset="0"/>
                <a:cs typeface="Times New Roman" panose="02020603050405020304" pitchFamily="18" charset="0"/>
              </a:rPr>
              <a:t>THANK YOU!</a:t>
            </a:r>
            <a:endParaRPr lang="en-I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33"/>
        <p:cNvGrpSpPr/>
        <p:nvPr/>
      </p:nvGrpSpPr>
      <p:grpSpPr>
        <a:xfrm>
          <a:off x="0" y="0"/>
          <a:ext cx="0" cy="0"/>
          <a:chOff x="0" y="0"/>
          <a:chExt cx="0" cy="0"/>
        </a:xfrm>
      </p:grpSpPr>
      <p:sp>
        <p:nvSpPr>
          <p:cNvPr id="7" name="TextBox 6"/>
          <p:cNvSpPr txBox="1"/>
          <p:nvPr/>
        </p:nvSpPr>
        <p:spPr>
          <a:xfrm>
            <a:off x="804930" y="1337922"/>
            <a:ext cx="4572000" cy="2353310"/>
          </a:xfrm>
          <a:prstGeom prst="rect">
            <a:avLst/>
          </a:prstGeom>
          <a:noFill/>
        </p:spPr>
        <p:txBody>
          <a:bodyPr wrap="square">
            <a:spAutoFit/>
          </a:bodyPr>
          <a:lstStyle/>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INTRODUCTION</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PROBLEM STATEMENT</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COMPONENTS</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BLOCK DIAGRAM</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WORKING</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PROTOTYPE</a:t>
            </a:r>
            <a:endParaRPr lang="en-IN"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Clr>
                <a:schemeClr val="bg1"/>
              </a:buClr>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CONCLUSION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24496" y="810653"/>
            <a:ext cx="2419350" cy="46037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CONTENTS</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 y="586105"/>
            <a:ext cx="7698740" cy="915670"/>
          </a:xfrm>
        </p:spPr>
        <p:txBody>
          <a:bodyPr/>
          <a:lstStyle/>
          <a:p>
            <a:r>
              <a:rPr lang="en-IN" b="1" dirty="0">
                <a:solidFill>
                  <a:schemeClr val="bg1"/>
                </a:solidFill>
                <a:latin typeface="Times New Roman" panose="02020603050405020304" pitchFamily="18" charset="0"/>
                <a:cs typeface="Times New Roman" panose="02020603050405020304" pitchFamily="18" charset="0"/>
              </a:rPr>
              <a:t>INTRODUCTION</a:t>
            </a:r>
            <a:r>
              <a:rPr lang="en-IN" b="1" dirty="0">
                <a:solidFill>
                  <a:schemeClr val="tx1"/>
                </a:solidFill>
                <a:latin typeface="Times New Roman" panose="02020603050405020304" pitchFamily="18" charset="0"/>
                <a:cs typeface="Times New Roman" panose="02020603050405020304" pitchFamily="18" charset="0"/>
              </a:rPr>
              <a:t>R</a:t>
            </a:r>
            <a:r>
              <a:rPr lang="en-IN" sz="2400" b="1" dirty="0">
                <a:solidFill>
                  <a:schemeClr val="tx1"/>
                </a:solidFill>
                <a:latin typeface="Times New Roman" panose="02020603050405020304" pitchFamily="18" charset="0"/>
                <a:cs typeface="Times New Roman" panose="02020603050405020304" pitchFamily="18" charset="0"/>
              </a:rPr>
              <a:t>ODUCTION</a:t>
            </a:r>
            <a:endParaRPr lang="en-IN" dirty="0"/>
          </a:p>
        </p:txBody>
      </p:sp>
      <p:sp>
        <p:nvSpPr>
          <p:cNvPr id="3" name="Text Placeholder 2"/>
          <p:cNvSpPr>
            <a:spLocks noGrp="1"/>
          </p:cNvSpPr>
          <p:nvPr>
            <p:ph type="body" idx="1"/>
          </p:nvPr>
        </p:nvSpPr>
        <p:spPr>
          <a:xfrm>
            <a:off x="193040" y="1337310"/>
            <a:ext cx="8080375" cy="3670935"/>
          </a:xfrm>
        </p:spPr>
        <p:txBody>
          <a:bodyPr/>
          <a:lstStyle/>
          <a:p>
            <a:pPr>
              <a:lnSpc>
                <a:spcPct val="150000"/>
              </a:lnSpc>
              <a:buFont typeface="Arial" panose="020B0604020202020204" pitchFamily="34" charset="0"/>
              <a:buChar char="•"/>
            </a:pPr>
            <a:r>
              <a:rPr lang="en-US" altLang="en-US" dirty="0"/>
              <a:t>The Real-Time Vehicle Detection and Adaptive Headlight System is an innovative project designed to improve road safety and driving comfort. By using advanced sensors and real-time data processing, this system detects nearby vehicles and automatically adjusts the headlights to optimize visibility while preventing glare for other drivers. The adaptive headlights adjust the beam direction based on factors like vehicle speed, road curvature, and traffic conditions. This ensures better illumination in low-light environments, enhancing safety. Technologies such as ultrasonic sensors, </a:t>
            </a:r>
            <a:r>
              <a:rPr lang="en-IN" altLang="en-US" dirty="0"/>
              <a:t>LDR</a:t>
            </a:r>
            <a:r>
              <a:rPr lang="en-US" altLang="en-US" dirty="0"/>
              <a:t>,</a:t>
            </a:r>
            <a:r>
              <a:rPr lang="en-IN" altLang="en-US" dirty="0"/>
              <a:t>Flame sensor ,LM393 </a:t>
            </a:r>
            <a:r>
              <a:rPr lang="en-US" altLang="en-US" dirty="0"/>
              <a:t>and </a:t>
            </a:r>
            <a:r>
              <a:rPr lang="en-IN" altLang="en-US" dirty="0"/>
              <a:t>ESP32 </a:t>
            </a:r>
            <a:r>
              <a:rPr lang="en-US" altLang="en-US" dirty="0"/>
              <a:t>microcontroller systems are integrated to create an intelligent solution for modern vehicles.</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endParaRPr lang="en-US" altLang="en-US" sz="2000">
              <a:latin typeface="Times New Roman" panose="02020603050405020304" pitchFamily="18" charset="0"/>
              <a:cs typeface="Times New Roman" panose="02020603050405020304" pitchFamily="18" charset="0"/>
            </a:endParaRPr>
          </a:p>
        </p:txBody>
      </p:sp>
      <p:pic>
        <p:nvPicPr>
          <p:cNvPr id="3" name="Picture 2" descr="hero-image"/>
          <p:cNvPicPr>
            <a:picLocks noChangeAspect="1"/>
          </p:cNvPicPr>
          <p:nvPr/>
        </p:nvPicPr>
        <p:blipFill>
          <a:blip r:embed="rId1"/>
          <a:stretch>
            <a:fillRect/>
          </a:stretch>
        </p:blipFill>
        <p:spPr>
          <a:xfrm>
            <a:off x="4268470" y="1460500"/>
            <a:ext cx="4498340" cy="3025140"/>
          </a:xfrm>
          <a:prstGeom prst="rect">
            <a:avLst/>
          </a:prstGeom>
        </p:spPr>
      </p:pic>
      <p:sp>
        <p:nvSpPr>
          <p:cNvPr id="5" name="Text Box 4"/>
          <p:cNvSpPr txBox="1"/>
          <p:nvPr/>
        </p:nvSpPr>
        <p:spPr>
          <a:xfrm>
            <a:off x="304800" y="546100"/>
            <a:ext cx="6776720" cy="914400"/>
          </a:xfrm>
          <a:prstGeom prst="rect">
            <a:avLst/>
          </a:prstGeom>
          <a:noFill/>
        </p:spPr>
        <p:txBody>
          <a:bodyPr wrap="square" rtlCol="0">
            <a:noAutofit/>
          </a:bodyPr>
          <a:p>
            <a:r>
              <a:rPr lang="en-IN" altLang="en-US" sz="2000" b="1">
                <a:solidFill>
                  <a:schemeClr val="bg1"/>
                </a:solidFill>
                <a:latin typeface="Times New Roman" panose="02020603050405020304" pitchFamily="18" charset="0"/>
                <a:cs typeface="Times New Roman" panose="02020603050405020304" pitchFamily="18" charset="0"/>
                <a:sym typeface="+mn-ea"/>
              </a:rPr>
              <a:t>WHAT IS THE PROBLEM</a:t>
            </a:r>
            <a:endParaRPr lang="en-IN" altLang="en-US" sz="2000" b="1">
              <a:solidFill>
                <a:schemeClr val="bg1"/>
              </a:solidFill>
              <a:latin typeface="Times New Roman" panose="02020603050405020304" pitchFamily="18" charset="0"/>
              <a:cs typeface="Times New Roman" panose="02020603050405020304" pitchFamily="18" charset="0"/>
              <a:sym typeface="+mn-ea"/>
            </a:endParaRPr>
          </a:p>
        </p:txBody>
      </p:sp>
      <p:sp>
        <p:nvSpPr>
          <p:cNvPr id="6" name="Text Box 5"/>
          <p:cNvSpPr txBox="1"/>
          <p:nvPr/>
        </p:nvSpPr>
        <p:spPr>
          <a:xfrm>
            <a:off x="605155" y="1073785"/>
            <a:ext cx="3391535" cy="2088515"/>
          </a:xfrm>
          <a:prstGeom prst="rect">
            <a:avLst/>
          </a:prstGeom>
          <a:noFill/>
        </p:spPr>
        <p:txBody>
          <a:bodyPr wrap="square" rtlCol="0">
            <a:noAutofit/>
          </a:bodyPr>
          <a:p>
            <a:r>
              <a:rPr lang="en-US" altLang="en-US" sz="1800">
                <a:solidFill>
                  <a:schemeClr val="bg1"/>
                </a:solidFill>
                <a:latin typeface="Times New Roman" panose="02020603050405020304" pitchFamily="18" charset="0"/>
                <a:cs typeface="Times New Roman" panose="02020603050405020304" pitchFamily="18" charset="0"/>
                <a:sym typeface="+mn-ea"/>
              </a:rPr>
              <a:t>The project addresses challenges like visibility issues caused by oncoming high-beam headlights at night and poor road visibility during foggy or rainy conditions. It ensures dynamic adjustment of headlights for real-time brightness and beam control. Sensors must respond quickly to sudden changes in light and weather. The system's durability and consistent performance are crucial for enhancing road safety.</a:t>
            </a:r>
            <a:endParaRPr lang="en-US" altLang="en-US" sz="1800">
              <a:solidFill>
                <a:schemeClr val="bg1"/>
              </a:solidFill>
              <a:latin typeface="Times New Roman" panose="02020603050405020304" pitchFamily="18" charset="0"/>
              <a:cs typeface="Times New Roman" panose="02020603050405020304" pitchFamily="18" charset="0"/>
            </a:endParaRPr>
          </a:p>
          <a:p>
            <a:endParaRPr lang="en-US" altLang="en-US" sz="1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6314" y="450825"/>
            <a:ext cx="2072640" cy="369332"/>
          </a:xfrm>
          <a:prstGeom prst="rect">
            <a:avLst/>
          </a:prstGeom>
          <a:noFill/>
        </p:spPr>
        <p:txBody>
          <a:bodyPr wrap="square" rtlCol="0">
            <a:spAutoFit/>
          </a:bodyPr>
          <a:lstStyle/>
          <a:p>
            <a:r>
              <a:rPr lang="en-IN" sz="1800" dirty="0">
                <a:solidFill>
                  <a:schemeClr val="bg1"/>
                </a:solidFill>
              </a:rPr>
              <a:t>COMPONENTS</a:t>
            </a:r>
            <a:endParaRPr lang="en-IN" sz="1800" dirty="0">
              <a:solidFill>
                <a:schemeClr val="bg1"/>
              </a:solidFill>
            </a:endParaRPr>
          </a:p>
        </p:txBody>
      </p:sp>
      <p:sp>
        <p:nvSpPr>
          <p:cNvPr id="6" name="TextBox 5"/>
          <p:cNvSpPr txBox="1"/>
          <p:nvPr/>
        </p:nvSpPr>
        <p:spPr>
          <a:xfrm>
            <a:off x="766954" y="886406"/>
            <a:ext cx="4064000" cy="3753485"/>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IN" dirty="0">
                <a:solidFill>
                  <a:schemeClr val="bg1"/>
                </a:solidFill>
                <a:latin typeface="Times New Roman" panose="02020603050405020304" pitchFamily="18" charset="0"/>
                <a:cs typeface="Times New Roman" panose="02020603050405020304" pitchFamily="18" charset="0"/>
              </a:rPr>
              <a:t>ESP32  Microcontroller</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Wingdings" panose="05000000000000000000" pitchFamily="2" charset="2"/>
              <a:buChar char="q"/>
            </a:pPr>
            <a:r>
              <a:rPr lang="en-IN" dirty="0">
                <a:solidFill>
                  <a:schemeClr val="bg1"/>
                </a:solidFill>
                <a:latin typeface="Times New Roman" panose="02020603050405020304" pitchFamily="18" charset="0"/>
                <a:cs typeface="Times New Roman" panose="02020603050405020304" pitchFamily="18" charset="0"/>
              </a:rPr>
              <a:t>Sensors :</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Ultrasonic  Sensor(HC-SR04)</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DHT11</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LDR(light dependent resistor)</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LM393</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Wingdings" panose="05000000000000000000" pitchFamily="2" charset="2"/>
              <a:buChar char="q"/>
            </a:pPr>
            <a:r>
              <a:rPr lang="en-US" altLang="en-US" dirty="0">
                <a:solidFill>
                  <a:schemeClr val="bg1"/>
                </a:solidFill>
                <a:latin typeface="Times New Roman" panose="02020603050405020304" pitchFamily="18" charset="0"/>
                <a:cs typeface="Times New Roman" panose="02020603050405020304" pitchFamily="18" charset="0"/>
              </a:rPr>
              <a:t> L298N </a:t>
            </a:r>
            <a:r>
              <a:rPr lang="en-IN" altLang="en-US" dirty="0">
                <a:solidFill>
                  <a:schemeClr val="bg1"/>
                </a:solidFill>
                <a:latin typeface="Times New Roman" panose="02020603050405020304" pitchFamily="18" charset="0"/>
                <a:cs typeface="Times New Roman" panose="02020603050405020304" pitchFamily="18" charset="0"/>
              </a:rPr>
              <a:t> Motor driver</a:t>
            </a:r>
            <a:r>
              <a:rPr lang="en-IN"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Wingdings" panose="05000000000000000000" pitchFamily="2" charset="2"/>
              <a:buChar char="q"/>
            </a:pPr>
            <a:r>
              <a:rPr lang="en-IN" dirty="0">
                <a:solidFill>
                  <a:schemeClr val="bg1"/>
                </a:solidFill>
                <a:latin typeface="Times New Roman" panose="02020603050405020304" pitchFamily="18" charset="0"/>
                <a:cs typeface="Times New Roman" panose="02020603050405020304" pitchFamily="18" charset="0"/>
              </a:rPr>
              <a:t>Actuators :</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Buzzer</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LEDS</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sym typeface="+mn-ea"/>
              </a:rPr>
              <a:t>OLED Display</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Wingdings" panose="05000000000000000000" pitchFamily="2" charset="2"/>
              <a:buChar char="q"/>
            </a:pPr>
            <a:r>
              <a:rPr lang="en-IN" dirty="0">
                <a:solidFill>
                  <a:schemeClr val="bg1"/>
                </a:solidFill>
                <a:latin typeface="Times New Roman" panose="02020603050405020304" pitchFamily="18" charset="0"/>
                <a:cs typeface="Times New Roman" panose="02020603050405020304" pitchFamily="18" charset="0"/>
              </a:rPr>
              <a:t>Software Implementation :</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 Programming  using Arduino IDE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3911447" y="512862"/>
            <a:ext cx="1266352" cy="868363"/>
          </a:xfrm>
          <a:prstGeom prst="rect">
            <a:avLst/>
          </a:prstGeom>
        </p:spPr>
      </p:pic>
      <p:pic>
        <p:nvPicPr>
          <p:cNvPr id="16" name="Picture 15"/>
          <p:cNvPicPr>
            <a:picLocks noChangeAspect="1"/>
          </p:cNvPicPr>
          <p:nvPr/>
        </p:nvPicPr>
        <p:blipFill>
          <a:blip r:embed="rId2"/>
          <a:stretch>
            <a:fillRect/>
          </a:stretch>
        </p:blipFill>
        <p:spPr>
          <a:xfrm>
            <a:off x="5476240" y="2646045"/>
            <a:ext cx="1426845" cy="931545"/>
          </a:xfrm>
          <a:prstGeom prst="rect">
            <a:avLst/>
          </a:prstGeom>
        </p:spPr>
      </p:pic>
      <p:pic>
        <p:nvPicPr>
          <p:cNvPr id="22" name="Picture 21"/>
          <p:cNvPicPr>
            <a:picLocks noChangeAspect="1"/>
          </p:cNvPicPr>
          <p:nvPr/>
        </p:nvPicPr>
        <p:blipFill>
          <a:blip r:embed="rId3"/>
          <a:stretch>
            <a:fillRect/>
          </a:stretch>
        </p:blipFill>
        <p:spPr>
          <a:xfrm>
            <a:off x="3911446" y="1640864"/>
            <a:ext cx="1304365" cy="2873180"/>
          </a:xfrm>
          <a:prstGeom prst="rect">
            <a:avLst/>
          </a:prstGeom>
        </p:spPr>
      </p:pic>
      <p:pic>
        <p:nvPicPr>
          <p:cNvPr id="4" name="Picture 3" descr="l1"/>
          <p:cNvPicPr>
            <a:picLocks noChangeAspect="1"/>
          </p:cNvPicPr>
          <p:nvPr/>
        </p:nvPicPr>
        <p:blipFill>
          <a:blip r:embed="rId4"/>
          <a:stretch>
            <a:fillRect/>
          </a:stretch>
        </p:blipFill>
        <p:spPr>
          <a:xfrm>
            <a:off x="5475605" y="513080"/>
            <a:ext cx="1427480" cy="868680"/>
          </a:xfrm>
          <a:prstGeom prst="rect">
            <a:avLst/>
          </a:prstGeom>
        </p:spPr>
      </p:pic>
      <p:pic>
        <p:nvPicPr>
          <p:cNvPr id="5" name="Picture 4" descr="LED"/>
          <p:cNvPicPr>
            <a:picLocks noChangeAspect="1"/>
          </p:cNvPicPr>
          <p:nvPr/>
        </p:nvPicPr>
        <p:blipFill>
          <a:blip r:embed="rId5"/>
          <a:stretch>
            <a:fillRect/>
          </a:stretch>
        </p:blipFill>
        <p:spPr>
          <a:xfrm>
            <a:off x="5354955" y="1572260"/>
            <a:ext cx="1593215" cy="999490"/>
          </a:xfrm>
          <a:prstGeom prst="rect">
            <a:avLst/>
          </a:prstGeom>
        </p:spPr>
      </p:pic>
      <p:pic>
        <p:nvPicPr>
          <p:cNvPr id="7" name="Picture 6" descr="LM393"/>
          <p:cNvPicPr>
            <a:picLocks noChangeAspect="1"/>
          </p:cNvPicPr>
          <p:nvPr/>
        </p:nvPicPr>
        <p:blipFill>
          <a:blip r:embed="rId6"/>
          <a:stretch>
            <a:fillRect/>
          </a:stretch>
        </p:blipFill>
        <p:spPr>
          <a:xfrm>
            <a:off x="7163435" y="1712595"/>
            <a:ext cx="1675130" cy="1642745"/>
          </a:xfrm>
          <a:prstGeom prst="rect">
            <a:avLst/>
          </a:prstGeom>
        </p:spPr>
      </p:pic>
      <p:pic>
        <p:nvPicPr>
          <p:cNvPr id="9" name="Picture 8" descr="DTH11"/>
          <p:cNvPicPr>
            <a:picLocks noChangeAspect="1"/>
          </p:cNvPicPr>
          <p:nvPr/>
        </p:nvPicPr>
        <p:blipFill>
          <a:blip r:embed="rId7"/>
          <a:stretch>
            <a:fillRect/>
          </a:stretch>
        </p:blipFill>
        <p:spPr>
          <a:xfrm>
            <a:off x="7087235" y="513080"/>
            <a:ext cx="1428115" cy="868680"/>
          </a:xfrm>
          <a:prstGeom prst="rect">
            <a:avLst/>
          </a:prstGeom>
        </p:spPr>
      </p:pic>
      <p:pic>
        <p:nvPicPr>
          <p:cNvPr id="13" name="Picture 12" descr="ln222"/>
          <p:cNvPicPr>
            <a:picLocks noChangeAspect="1"/>
          </p:cNvPicPr>
          <p:nvPr/>
        </p:nvPicPr>
        <p:blipFill>
          <a:blip r:embed="rId8"/>
          <a:stretch>
            <a:fillRect/>
          </a:stretch>
        </p:blipFill>
        <p:spPr>
          <a:xfrm>
            <a:off x="7252335" y="3494405"/>
            <a:ext cx="1470660" cy="1021715"/>
          </a:xfrm>
          <a:prstGeom prst="rect">
            <a:avLst/>
          </a:prstGeom>
        </p:spPr>
      </p:pic>
      <p:pic>
        <p:nvPicPr>
          <p:cNvPr id="12" name="Picture 11"/>
          <p:cNvPicPr>
            <a:picLocks noChangeAspect="1"/>
          </p:cNvPicPr>
          <p:nvPr/>
        </p:nvPicPr>
        <p:blipFill>
          <a:blip r:embed="rId9"/>
          <a:stretch>
            <a:fillRect/>
          </a:stretch>
        </p:blipFill>
        <p:spPr>
          <a:xfrm>
            <a:off x="5533390" y="3652520"/>
            <a:ext cx="1369060" cy="949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p:nvPr/>
        </p:nvSpPr>
        <p:spPr>
          <a:xfrm>
            <a:off x="3051175" y="182245"/>
            <a:ext cx="3357880" cy="6432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Block Diagram</a:t>
            </a:r>
            <a:endParaRPr sz="3000" b="1" dirty="0">
              <a:solidFill>
                <a:schemeClr val="lt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43" name="Google Shape;243;p19"/>
          <p:cNvSpPr/>
          <p:nvPr/>
        </p:nvSpPr>
        <p:spPr>
          <a:xfrm>
            <a:off x="3477260" y="2324100"/>
            <a:ext cx="1892300" cy="255397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44" name="Google Shape;244;p19"/>
          <p:cNvSpPr txBox="1"/>
          <p:nvPr/>
        </p:nvSpPr>
        <p:spPr>
          <a:xfrm>
            <a:off x="3721100" y="3216910"/>
            <a:ext cx="1273810" cy="6184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ESP 32</a:t>
            </a:r>
            <a:endParaRPr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5" name="Google Shape;245;p19"/>
          <p:cNvSpPr/>
          <p:nvPr/>
        </p:nvSpPr>
        <p:spPr>
          <a:xfrm>
            <a:off x="702945" y="3541395"/>
            <a:ext cx="1457325" cy="61214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rPr>
              <a:t>LM393</a:t>
            </a:r>
            <a:endPar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endParaRPr>
          </a:p>
        </p:txBody>
      </p:sp>
      <p:sp>
        <p:nvSpPr>
          <p:cNvPr id="246" name="Google Shape;246;p19"/>
          <p:cNvSpPr/>
          <p:nvPr/>
        </p:nvSpPr>
        <p:spPr>
          <a:xfrm>
            <a:off x="708025" y="1127760"/>
            <a:ext cx="1548765" cy="60833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rPr>
              <a:t>ULTRASONIC SENSOR</a:t>
            </a:r>
            <a:endParaRPr sz="1200" b="1" dirty="0">
              <a:latin typeface="Times New Roman" panose="02020603050405020304" pitchFamily="18" charset="0"/>
              <a:ea typeface="Lato" panose="020F0502020204030203"/>
              <a:cs typeface="Times New Roman" panose="02020603050405020304" pitchFamily="18" charset="0"/>
              <a:sym typeface="Lato" panose="020F0502020204030203"/>
            </a:endParaRPr>
          </a:p>
        </p:txBody>
      </p:sp>
      <p:sp>
        <p:nvSpPr>
          <p:cNvPr id="247" name="Google Shape;247;p19"/>
          <p:cNvSpPr/>
          <p:nvPr/>
        </p:nvSpPr>
        <p:spPr>
          <a:xfrm>
            <a:off x="702945" y="1943735"/>
            <a:ext cx="1457325" cy="58293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rPr>
              <a:t>LDR</a:t>
            </a:r>
            <a:endPar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endParaRPr>
          </a:p>
        </p:txBody>
      </p:sp>
      <p:sp>
        <p:nvSpPr>
          <p:cNvPr id="248" name="Google Shape;248;p19"/>
          <p:cNvSpPr/>
          <p:nvPr/>
        </p:nvSpPr>
        <p:spPr>
          <a:xfrm>
            <a:off x="708025" y="2778125"/>
            <a:ext cx="1457325" cy="601345"/>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rPr>
              <a:t>DTH11 </a:t>
            </a:r>
            <a:endParaRPr sz="1200" b="1" dirty="0">
              <a:latin typeface="Times New Roman" panose="02020603050405020304" pitchFamily="18" charset="0"/>
              <a:ea typeface="Lato" panose="020F0502020204030203"/>
              <a:cs typeface="Times New Roman" panose="02020603050405020304" pitchFamily="18" charset="0"/>
              <a:sym typeface="Lato" panose="020F0502020204030203"/>
            </a:endParaRPr>
          </a:p>
        </p:txBody>
      </p:sp>
      <p:sp>
        <p:nvSpPr>
          <p:cNvPr id="11" name="Rectangle: Rounded Corners 10"/>
          <p:cNvSpPr/>
          <p:nvPr/>
        </p:nvSpPr>
        <p:spPr>
          <a:xfrm>
            <a:off x="6130290" y="3388360"/>
            <a:ext cx="1457325" cy="659130"/>
          </a:xfrm>
          <a:prstGeom prst="roundRect">
            <a:avLst/>
          </a:prstGeom>
          <a:solidFill>
            <a:schemeClr val="accent1">
              <a:lumMod val="20000"/>
              <a:lumOff val="8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US" altLang="en-US" sz="1600" b="1" dirty="0">
                <a:solidFill>
                  <a:schemeClr val="tx1"/>
                </a:solidFill>
                <a:latin typeface="Times New Roman" panose="02020603050405020304" pitchFamily="18" charset="0"/>
                <a:cs typeface="Times New Roman" panose="02020603050405020304" pitchFamily="18" charset="0"/>
              </a:rPr>
              <a:t>Twilio</a:t>
            </a:r>
            <a:r>
              <a:rPr lang="en-US" altLang="en-US" sz="1200" b="1" dirty="0">
                <a:solidFill>
                  <a:schemeClr val="tx1"/>
                </a:solidFill>
                <a:latin typeface="Times New Roman" panose="02020603050405020304" pitchFamily="18" charset="0"/>
                <a:cs typeface="Times New Roman" panose="02020603050405020304" pitchFamily="18" charset="0"/>
              </a:rPr>
              <a:t> </a:t>
            </a:r>
            <a:endParaRPr lang="en-US" altLang="en-US" sz="1200" b="1"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p:cNvSpPr/>
          <p:nvPr/>
        </p:nvSpPr>
        <p:spPr>
          <a:xfrm>
            <a:off x="6231890" y="4153535"/>
            <a:ext cx="1457325" cy="584200"/>
          </a:xfrm>
          <a:prstGeom prst="roundRect">
            <a:avLst/>
          </a:prstGeom>
          <a:solidFill>
            <a:schemeClr val="accent1">
              <a:lumMod val="20000"/>
              <a:lumOff val="8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IN" sz="1200" b="1" dirty="0">
                <a:solidFill>
                  <a:schemeClr val="bg2">
                    <a:lumMod val="10000"/>
                  </a:schemeClr>
                </a:solidFill>
                <a:latin typeface="Times New Roman" panose="02020603050405020304" pitchFamily="18" charset="0"/>
                <a:cs typeface="Times New Roman" panose="02020603050405020304" pitchFamily="18" charset="0"/>
              </a:rPr>
              <a:t>BUZZER</a:t>
            </a:r>
            <a:endParaRPr lang="en-IN" sz="1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3" name="Arrow: Right 12"/>
          <p:cNvSpPr/>
          <p:nvPr/>
        </p:nvSpPr>
        <p:spPr>
          <a:xfrm>
            <a:off x="2205355" y="3855720"/>
            <a:ext cx="1242695" cy="76200"/>
          </a:xfrm>
          <a:prstGeom prst="rightArrow">
            <a:avLst/>
          </a:prstGeom>
          <a:solidFill>
            <a:schemeClr val="bg1"/>
          </a:solidFill>
          <a:ln>
            <a:solidFill>
              <a:schemeClr val="bg1"/>
            </a:solidFill>
          </a:ln>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14" name="Arrow: Right 13"/>
          <p:cNvSpPr/>
          <p:nvPr/>
        </p:nvSpPr>
        <p:spPr>
          <a:xfrm>
            <a:off x="2183130" y="3172460"/>
            <a:ext cx="1294130" cy="76200"/>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p:cNvSpPr/>
          <p:nvPr/>
        </p:nvSpPr>
        <p:spPr>
          <a:xfrm>
            <a:off x="3444240" y="1013460"/>
            <a:ext cx="1777365" cy="721995"/>
          </a:xfrm>
          <a:prstGeom prst="roundRect">
            <a:avLst/>
          </a:prstGeom>
          <a:solidFill>
            <a:schemeClr val="accent1">
              <a:lumMod val="20000"/>
              <a:lumOff val="8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IN" sz="1200" b="1" dirty="0">
                <a:solidFill>
                  <a:schemeClr val="bg2">
                    <a:lumMod val="10000"/>
                  </a:schemeClr>
                </a:solidFill>
                <a:latin typeface="Times New Roman" panose="02020603050405020304" pitchFamily="18" charset="0"/>
                <a:cs typeface="Times New Roman" panose="02020603050405020304" pitchFamily="18" charset="0"/>
              </a:rPr>
              <a:t>L298N MOTOR DRIVER</a:t>
            </a:r>
            <a:endParaRPr lang="en-IN" sz="1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7" name="Arrow: Right 16"/>
          <p:cNvSpPr/>
          <p:nvPr/>
        </p:nvSpPr>
        <p:spPr>
          <a:xfrm>
            <a:off x="5414645" y="4488180"/>
            <a:ext cx="819150" cy="83185"/>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p:cNvSpPr/>
          <p:nvPr/>
        </p:nvSpPr>
        <p:spPr>
          <a:xfrm rot="16200000">
            <a:off x="4088130" y="1946275"/>
            <a:ext cx="620395" cy="76200"/>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Bent-Up 19"/>
          <p:cNvSpPr/>
          <p:nvPr/>
        </p:nvSpPr>
        <p:spPr>
          <a:xfrm>
            <a:off x="5420995" y="2364105"/>
            <a:ext cx="1328420" cy="236220"/>
          </a:xfrm>
          <a:prstGeom prst="ben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Elbow 23"/>
          <p:cNvCxnSpPr>
            <a:stCxn id="246" idx="3"/>
          </p:cNvCxnSpPr>
          <p:nvPr/>
        </p:nvCxnSpPr>
        <p:spPr>
          <a:xfrm>
            <a:off x="2256790" y="1431925"/>
            <a:ext cx="1247140" cy="1134110"/>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p:nvPr/>
        </p:nvCxnSpPr>
        <p:spPr>
          <a:xfrm>
            <a:off x="2099310" y="2186305"/>
            <a:ext cx="1348740" cy="883285"/>
          </a:xfrm>
          <a:prstGeom prst="bentConnector3">
            <a:avLst>
              <a:gd name="adj1" fmla="val 5004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Arrow: Right 16"/>
          <p:cNvSpPr/>
          <p:nvPr/>
        </p:nvSpPr>
        <p:spPr>
          <a:xfrm>
            <a:off x="5398770" y="2949575"/>
            <a:ext cx="725170" cy="120015"/>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5" name="Arrow: Right 16"/>
          <p:cNvSpPr/>
          <p:nvPr/>
        </p:nvSpPr>
        <p:spPr>
          <a:xfrm>
            <a:off x="5369560" y="3736340"/>
            <a:ext cx="772795" cy="85090"/>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8" name="Rectangle: Rounded Corners 11"/>
          <p:cNvSpPr/>
          <p:nvPr/>
        </p:nvSpPr>
        <p:spPr>
          <a:xfrm>
            <a:off x="6130290" y="2697480"/>
            <a:ext cx="1457325" cy="584200"/>
          </a:xfrm>
          <a:prstGeom prst="roundRect">
            <a:avLst/>
          </a:prstGeom>
          <a:solidFill>
            <a:schemeClr val="accent1">
              <a:lumMod val="20000"/>
              <a:lumOff val="8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p>
            <a:pPr algn="ctr"/>
            <a:r>
              <a:rPr lang="en-IN" sz="1200" b="1" dirty="0">
                <a:solidFill>
                  <a:schemeClr val="bg2">
                    <a:lumMod val="10000"/>
                  </a:schemeClr>
                </a:solidFill>
                <a:latin typeface="Times New Roman" panose="02020603050405020304" pitchFamily="18" charset="0"/>
                <a:cs typeface="Times New Roman" panose="02020603050405020304" pitchFamily="18" charset="0"/>
              </a:rPr>
              <a:t>OLED</a:t>
            </a:r>
            <a:endParaRPr lang="en-IN" sz="1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9" name="Flowchart: Off-page Connector 8"/>
          <p:cNvSpPr/>
          <p:nvPr/>
        </p:nvSpPr>
        <p:spPr>
          <a:xfrm>
            <a:off x="6301105" y="1463040"/>
            <a:ext cx="787400" cy="930910"/>
          </a:xfrm>
          <a:prstGeom prst="flowChartOffpageConnector">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b="1">
                <a:solidFill>
                  <a:schemeClr val="tx1"/>
                </a:solidFill>
                <a:latin typeface="Times New Roman" panose="02020603050405020304" pitchFamily="18" charset="0"/>
                <a:cs typeface="Times New Roman" panose="02020603050405020304" pitchFamily="18" charset="0"/>
              </a:rPr>
              <a:t>LEDS</a:t>
            </a:r>
            <a:endParaRPr lang="en-IN" altLang="en-US" b="1">
              <a:solidFill>
                <a:schemeClr val="tx1"/>
              </a:solidFill>
              <a:latin typeface="Times New Roman" panose="02020603050405020304" pitchFamily="18" charset="0"/>
              <a:cs typeface="Times New Roman" panose="02020603050405020304" pitchFamily="18" charset="0"/>
            </a:endParaRPr>
          </a:p>
        </p:txBody>
      </p:sp>
      <p:sp>
        <p:nvSpPr>
          <p:cNvPr id="23" name="Arrow: Right 12"/>
          <p:cNvSpPr/>
          <p:nvPr/>
        </p:nvSpPr>
        <p:spPr>
          <a:xfrm>
            <a:off x="2205355" y="4573270"/>
            <a:ext cx="1242695" cy="76200"/>
          </a:xfrm>
          <a:prstGeom prst="rightArrow">
            <a:avLst/>
          </a:prstGeom>
          <a:solidFill>
            <a:schemeClr val="bg1"/>
          </a:solidFill>
          <a:ln>
            <a:solidFill>
              <a:schemeClr val="bg1"/>
            </a:solidFill>
          </a:ln>
        </p:spPr>
        <p:style>
          <a:lnRef idx="2">
            <a:schemeClr val="accent1">
              <a:shade val="15000"/>
            </a:schemeClr>
          </a:lnRef>
          <a:fillRef idx="1001">
            <a:schemeClr val="lt1"/>
          </a:fillRef>
          <a:effectRef idx="0">
            <a:schemeClr val="accent1"/>
          </a:effectRef>
          <a:fontRef idx="minor">
            <a:schemeClr val="lt1"/>
          </a:fontRef>
        </p:style>
        <p:txBody>
          <a:bodyPr rtlCol="0" anchor="ctr"/>
          <a:p>
            <a:pPr algn="ctr"/>
            <a:endParaRPr lang="en-IN">
              <a:ln>
                <a:solidFill>
                  <a:schemeClr val="bg1"/>
                </a:solidFill>
              </a:ln>
            </a:endParaRPr>
          </a:p>
        </p:txBody>
      </p:sp>
      <p:sp>
        <p:nvSpPr>
          <p:cNvPr id="25" name="Google Shape;245;p19"/>
          <p:cNvSpPr/>
          <p:nvPr/>
        </p:nvSpPr>
        <p:spPr>
          <a:xfrm>
            <a:off x="702945" y="4337685"/>
            <a:ext cx="1457325" cy="612140"/>
          </a:xfrm>
          <a:prstGeom prst="roundRect">
            <a:avLst>
              <a:gd name="adj" fmla="val 16667"/>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IN" sz="1200" b="1" dirty="0">
                <a:latin typeface="Bahnschrift SemiBold" panose="020B0502040204020203" charset="0"/>
                <a:ea typeface="Lato" panose="020F0502020204030203"/>
                <a:cs typeface="Bahnschrift SemiBold" panose="020B0502040204020203" charset="0"/>
                <a:sym typeface="Lato" panose="020F0502020204030203"/>
              </a:rPr>
              <a:t>FLAME</a:t>
            </a:r>
            <a:r>
              <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rPr>
              <a:t> </a:t>
            </a:r>
            <a:endParaRPr lang="en-IN" sz="1200" b="1" dirty="0">
              <a:latin typeface="Times New Roman" panose="02020603050405020304" pitchFamily="18" charset="0"/>
              <a:ea typeface="Lato" panose="020F0502020204030203"/>
              <a:cs typeface="Times New Roman" panose="02020603050405020304" pitchFamily="18" charset="0"/>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5105" y="273050"/>
            <a:ext cx="8733790" cy="5567045"/>
          </a:xfrm>
        </p:spPr>
        <p:txBody>
          <a:bodyPr/>
          <a:p>
            <a:pPr marL="457200" indent="-457200">
              <a:buFont typeface="Arial" panose="020B0604020202020204" pitchFamily="34" charset="0"/>
              <a:buChar char="•"/>
            </a:pPr>
            <a:r>
              <a:rPr lang="en-IN" altLang="en-US" b="1">
                <a:latin typeface="Times New Roman" panose="02020603050405020304" pitchFamily="18" charset="0"/>
                <a:cs typeface="Times New Roman" panose="02020603050405020304" pitchFamily="18" charset="0"/>
              </a:rPr>
              <a:t>WHY ESP32</a:t>
            </a:r>
            <a:br>
              <a:rPr lang="en-IN" altLang="en-US" b="1">
                <a:latin typeface="Times New Roman" panose="02020603050405020304" pitchFamily="18" charset="0"/>
                <a:cs typeface="Times New Roman" panose="02020603050405020304" pitchFamily="18" charset="0"/>
              </a:rPr>
            </a:br>
            <a:br>
              <a:rPr lang="en-IN" altLang="en-US">
                <a:latin typeface="Times New Roman" panose="02020603050405020304" pitchFamily="18" charset="0"/>
                <a:cs typeface="Times New Roman" panose="02020603050405020304" pitchFamily="18" charset="0"/>
              </a:rPr>
            </a:br>
            <a:r>
              <a:rPr lang="en-US" altLang="en-US">
                <a:latin typeface="Times New Roman" panose="02020603050405020304" pitchFamily="18" charset="0"/>
                <a:cs typeface="Times New Roman" panose="02020603050405020304" pitchFamily="18" charset="0"/>
              </a:rPr>
              <a:t>The ESP32 is used in your project due to its powerful dual-core processor, built-in WiFi and Bluetooth capabilities, and extensive GPIO support, making it ideal for real-time vehicle detection and adaptive headlight control. Additionally, its compatibility with multiple sensors, including the ultrasonic, flame, and DHT sensors, allows efficient data acquisition and processing. The ESP32 also supports Twilio integration, enabling real-time alerts and notifications for critical events like fire detection or abnormal conditions</a:t>
            </a:r>
            <a:r>
              <a:rPr lang="en-IN" altLang="en-US">
                <a:latin typeface="Times New Roman" panose="02020603050405020304" pitchFamily="18" charset="0"/>
                <a:cs typeface="Times New Roman" panose="02020603050405020304" pitchFamily="18" charset="0"/>
              </a:rPr>
              <a:t>.</a:t>
            </a:r>
            <a:endParaRPr lang="en-I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0"/>
          <p:cNvSpPr txBox="1"/>
          <p:nvPr/>
        </p:nvSpPr>
        <p:spPr>
          <a:xfrm>
            <a:off x="1900826" y="160251"/>
            <a:ext cx="4208400" cy="5505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dirty="0">
                <a:solidFill>
                  <a:schemeClr val="lt1"/>
                </a:solidFill>
                <a:latin typeface="Times New Roman" panose="02020603050405020304"/>
                <a:ea typeface="Times New Roman" panose="02020603050405020304"/>
                <a:cs typeface="Times New Roman" panose="02020603050405020304"/>
                <a:sym typeface="Times New Roman" panose="02020603050405020304"/>
              </a:rPr>
              <a:t>WORKING</a:t>
            </a:r>
            <a:endParaRPr sz="2400" b="1"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5" name="Google Shape;265;p20"/>
          <p:cNvSpPr txBox="1"/>
          <p:nvPr/>
        </p:nvSpPr>
        <p:spPr>
          <a:xfrm>
            <a:off x="1200255" y="714148"/>
            <a:ext cx="7014000" cy="4382770"/>
          </a:xfrm>
          <a:prstGeom prst="rect">
            <a:avLst/>
          </a:prstGeom>
          <a:noFill/>
          <a:ln>
            <a:noFill/>
          </a:ln>
        </p:spPr>
        <p:txBody>
          <a:bodyPr spcFirstLastPara="1" wrap="square" lIns="91425" tIns="91425" rIns="91425" bIns="91425" anchor="t" anchorCtr="0">
            <a:spAutoFit/>
          </a:bodyPr>
          <a:lstStyle/>
          <a:p>
            <a:pPr marL="171450" indent="-171450">
              <a:lnSpc>
                <a:spcPct val="150000"/>
              </a:lnSpc>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System initializes – ESP32 starts, sensors activate.</a:t>
            </a:r>
            <a:endParaRPr lang="en-IN"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DHT11 Sensor: Detects temperature and humidity to identify foggy or rainy conditions and adjust headlight brightness accordingly.</a:t>
            </a:r>
            <a:endParaRPr lang="en-US" altLang="en-US"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LDR (Light Dependent Resistor): Measures ambient light intensity to automatically turn on headlights in low-light conditions.</a:t>
            </a:r>
            <a:endParaRPr lang="en-US" altLang="en-US"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Ultrasonic Sensor: Detects oncoming vehicles or obstacles and triggers automatic switching between high and low beams to avoid glare.</a:t>
            </a:r>
            <a:endParaRPr lang="en-US" altLang="en-US"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LM393 Module: Ensures precise brightness control of LEDs based on sensor data for optimized lighting.</a:t>
            </a:r>
            <a:endParaRPr lang="en-US" altLang="en-US"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L298N Motor Driver: Controls servo motors for adjusting the headlight beam's direction dynamically.</a:t>
            </a:r>
            <a:endParaRPr lang="en-US" altLang="en-US" dirty="0">
              <a:solidFill>
                <a:schemeClr val="bg1"/>
              </a:solidFill>
              <a:latin typeface="Times New Roman" panose="02020603050405020304" pitchFamily="18" charset="0"/>
              <a:cs typeface="Times New Roman" panose="02020603050405020304" pitchFamily="18" charset="0"/>
            </a:endParaRPr>
          </a:p>
          <a:p>
            <a:pPr marL="171450" indent="-171450">
              <a:lnSpc>
                <a:spcPct val="150000"/>
              </a:lnSpc>
              <a:buClr>
                <a:schemeClr val="bg1"/>
              </a:buClr>
              <a:buFont typeface="Arial" panose="020B0604020202020204" pitchFamily="34" charset="0"/>
              <a:buChar char="•"/>
            </a:pPr>
            <a:r>
              <a:rPr lang="en-US" altLang="en-US" dirty="0">
                <a:solidFill>
                  <a:schemeClr val="bg1"/>
                </a:solidFill>
                <a:latin typeface="Times New Roman" panose="02020603050405020304" pitchFamily="18" charset="0"/>
                <a:cs typeface="Times New Roman" panose="02020603050405020304" pitchFamily="18" charset="0"/>
              </a:rPr>
              <a:t>LEDs: Provide adjustable illumination for headlights, dynamically controlled based on environmental and traffic inputs.</a:t>
            </a:r>
            <a:endParaRPr lang="en-US"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23850" y="1209675"/>
            <a:ext cx="4587000" cy="3521100"/>
          </a:xfrm>
        </p:spPr>
        <p:txBody>
          <a:bodyPr/>
          <a:p>
            <a:pPr marL="0" indent="0">
              <a:buFont typeface="Arial" panose="020B0604020202020204" pitchFamily="34" charset="0"/>
            </a:pP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r>
              <a:rPr lang="en-IN" altLang="en-US" sz="3200" b="1">
                <a:latin typeface="Times New Roman" panose="02020603050405020304" pitchFamily="18" charset="0"/>
                <a:cs typeface="Times New Roman" panose="02020603050405020304" pitchFamily="18" charset="0"/>
              </a:rPr>
              <a:t>TWILIO</a:t>
            </a: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Twilio operates on a cloud platform, removing the need for physical servers.</a:t>
            </a: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It simplifies complex communication tasks for developers with easy-to-implement tools.</a:t>
            </a: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Twilio supports global communication, enabling services to reach users worldwide</a:t>
            </a: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It is commonly used for customer support, marketing campaigns, and secure user authentication.</a:t>
            </a: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Twilio offers services like SMS , Voice calls, Video calls, </a:t>
            </a:r>
            <a:r>
              <a:rPr lang="en-IN" altLang="en-US" sz="1400">
                <a:latin typeface="Times New Roman" panose="02020603050405020304" pitchFamily="18" charset="0"/>
                <a:cs typeface="Times New Roman" panose="02020603050405020304" pitchFamily="18" charset="0"/>
              </a:rPr>
              <a:t>email services etc ..</a:t>
            </a: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br>
              <a:rPr lang="en-US" altLang="en-US" sz="1400">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br>
              <a:rPr lang="en-IN" altLang="en-US" sz="3200" b="1">
                <a:latin typeface="Times New Roman" panose="02020603050405020304" pitchFamily="18" charset="0"/>
                <a:cs typeface="Times New Roman" panose="02020603050405020304" pitchFamily="18" charset="0"/>
              </a:rPr>
            </a:br>
            <a:endParaRPr lang="en-IN" altLang="en-US" sz="3200" b="1">
              <a:latin typeface="Times New Roman" panose="02020603050405020304" pitchFamily="18" charset="0"/>
              <a:cs typeface="Times New Roman" panose="02020603050405020304" pitchFamily="18" charset="0"/>
            </a:endParaRPr>
          </a:p>
        </p:txBody>
      </p:sp>
      <p:pic>
        <p:nvPicPr>
          <p:cNvPr id="3" name="Picture 2"/>
          <p:cNvPicPr/>
          <p:nvPr/>
        </p:nvPicPr>
        <p:blipFill>
          <a:blip r:embed="rId1"/>
          <a:stretch>
            <a:fillRect/>
          </a:stretch>
        </p:blipFill>
        <p:spPr>
          <a:xfrm>
            <a:off x="5605780" y="480060"/>
            <a:ext cx="3304540" cy="395986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4088</Words>
  <Application>WPS Presentation</Application>
  <PresentationFormat>On-screen Show (16:9)</PresentationFormat>
  <Paragraphs>99</Paragraphs>
  <Slides>12</Slides>
  <Notes>6</Notes>
  <HiddenSlides>0</HiddenSlides>
  <MMClips>0</MMClips>
  <ScaleCrop>false</ScaleCrop>
  <HeadingPairs>
    <vt:vector size="6" baseType="variant">
      <vt:variant>
        <vt:lpstr>已用的字体</vt:lpstr>
      </vt:variant>
      <vt:variant>
        <vt:i4>39</vt:i4>
      </vt:variant>
      <vt:variant>
        <vt:lpstr>主题</vt:lpstr>
      </vt:variant>
      <vt:variant>
        <vt:i4>1</vt:i4>
      </vt:variant>
      <vt:variant>
        <vt:lpstr>幻灯片标题</vt:lpstr>
      </vt:variant>
      <vt:variant>
        <vt:i4>12</vt:i4>
      </vt:variant>
    </vt:vector>
  </HeadingPairs>
  <TitlesOfParts>
    <vt:vector size="52" baseType="lpstr">
      <vt:lpstr>Arial</vt:lpstr>
      <vt:lpstr>SimSun</vt:lpstr>
      <vt:lpstr>Wingdings</vt:lpstr>
      <vt:lpstr>Arial</vt:lpstr>
      <vt:lpstr>Montserrat</vt:lpstr>
      <vt:lpstr>Lato</vt:lpstr>
      <vt:lpstr>Algerian</vt:lpstr>
      <vt:lpstr>Times New Roman</vt:lpstr>
      <vt:lpstr>Times New Roman</vt:lpstr>
      <vt:lpstr>Microsoft YaHei</vt:lpstr>
      <vt:lpstr>Arial Unicode MS</vt:lpstr>
      <vt:lpstr>Wingdings</vt:lpstr>
      <vt:lpstr>Courier New</vt:lpstr>
      <vt:lpstr>Arial Black</vt:lpstr>
      <vt:lpstr>Arial Narrow</vt:lpstr>
      <vt:lpstr>Arial Rounded MT Bold</vt:lpstr>
      <vt:lpstr>Bahnschrift</vt:lpstr>
      <vt:lpstr>Bahnschrift Condensed</vt:lpstr>
      <vt:lpstr>Bahnschrift Light</vt:lpstr>
      <vt:lpstr>Bahnschrift Light Condensed</vt:lpstr>
      <vt:lpstr>Bahnschrift SemiBold</vt:lpstr>
      <vt:lpstr>Microsoft Tai Le</vt:lpstr>
      <vt:lpstr>Microsoft Sans Serif</vt:lpstr>
      <vt:lpstr>Microsoft YaHei Light</vt:lpstr>
      <vt:lpstr>Modern No. 20</vt:lpstr>
      <vt:lpstr>Papyrus</vt:lpstr>
      <vt:lpstr>Palatino Linotype</vt:lpstr>
      <vt:lpstr>Perpetua</vt:lpstr>
      <vt:lpstr>Segoe UI Historic</vt:lpstr>
      <vt:lpstr>Segoe UI Emoji</vt:lpstr>
      <vt:lpstr>Segoe UI Black</vt:lpstr>
      <vt:lpstr>Segoe UI Light</vt:lpstr>
      <vt:lpstr>Segoe UI Semibold</vt:lpstr>
      <vt:lpstr>Segoe UI Variable Display Light</vt:lpstr>
      <vt:lpstr>Segoe UI Variable Display Semibold</vt:lpstr>
      <vt:lpstr>Segoe UI Variable Display Semilight</vt:lpstr>
      <vt:lpstr>Tw Cen MT Condensed Extra Bold</vt:lpstr>
      <vt:lpstr>Tw Cen MT Condensed</vt:lpstr>
      <vt:lpstr>Trebuchet MS</vt:lpstr>
      <vt:lpstr>Focus</vt:lpstr>
      <vt:lpstr>REAL-TIME VEHICLE DETECTION AND ADAPTIVE HEADLIGHT SYSTEM</vt:lpstr>
      <vt:lpstr>PowerPoint 演示文稿</vt:lpstr>
      <vt:lpstr>INTRODUCTIONRODUCTION</vt:lpstr>
      <vt:lpstr>   WHAT IS THE PROBLEM    The project addresses challenges like visibility issues caused by oncoming high-beam headlights at night and poor road visibility during foggy or rainy conditions. It ensures dynamic adjustment of headlights for real-time brightness and beam control. Sensors must respond quickly to sudden changes in light and weather. The system's durability and consistent performance are crucial for enhancing road safety.</vt:lpstr>
      <vt:lpstr>PowerPoint 演示文稿</vt:lpstr>
      <vt:lpstr>PowerPoint 演示文稿</vt:lpstr>
      <vt:lpstr>WHY ESP32  The ESP32 has Bluetooth and Wi-Fi built in, it can send real-time data to the cloud for remote monitoring, which is why we utilize it. It offers safety alarms for dangerous situations and permits wireless communication. As a result, the project is more intelligent, effective, and integrated.</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sathyanand brahmanpally</dc:creator>
  <cp:lastModifiedBy>Charan Rocky</cp:lastModifiedBy>
  <cp:revision>10</cp:revision>
  <dcterms:created xsi:type="dcterms:W3CDTF">2025-02-15T16:44:00Z</dcterms:created>
  <dcterms:modified xsi:type="dcterms:W3CDTF">2025-02-17T08:57:24Z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A5A5709B7A754BDEBEF40F7A00847DE0_13</vt:lpwstr>
  </property>
  <property fmtid="{D5CDD505-2E9C-101B-9397-08002B2CF9AE}" pid="3" name="KSOProductBuildVer">
    <vt:lpwstr>1033-12.2.0.19805</vt:lpwstr>
  </property>
</Properties>
</file>